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9" r:id="rId5"/>
    <p:sldId id="270" r:id="rId6"/>
    <p:sldId id="259" r:id="rId7"/>
    <p:sldId id="261" r:id="rId8"/>
    <p:sldId id="262" r:id="rId9"/>
    <p:sldId id="275" r:id="rId10"/>
    <p:sldId id="274" r:id="rId11"/>
    <p:sldId id="264" r:id="rId12"/>
    <p:sldId id="263" r:id="rId13"/>
    <p:sldId id="276" r:id="rId14"/>
    <p:sldId id="265" r:id="rId15"/>
    <p:sldId id="266" r:id="rId16"/>
    <p:sldId id="267" r:id="rId17"/>
    <p:sldId id="277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99"/>
    <a:srgbClr val="FFCCCC"/>
    <a:srgbClr val="CCCCFF"/>
    <a:srgbClr val="CC99FF"/>
    <a:srgbClr val="CCECFF"/>
    <a:srgbClr val="FF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Objects="1">
      <p:cViewPr>
        <p:scale>
          <a:sx n="85" d="100"/>
          <a:sy n="85" d="100"/>
        </p:scale>
        <p:origin x="-136" y="-80"/>
      </p:cViewPr>
      <p:guideLst>
        <p:guide orient="horz" pos="4080"/>
        <p:guide pos="4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-121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561F1F69-91AD-604A-AB8C-76FF475F1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0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FEDD3-B093-EC45-8C34-05E4EC2B80E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E6BC9-973D-1245-A6B8-2F1AA595FAC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D3864-EF03-1447-9DED-9DB01DBF9D4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0E065-721B-674C-9C72-FB226B2F48D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E822-9823-A644-9211-7C70630A2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0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53A5-9894-2A46-8565-38CBA409D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9F14-5268-1C47-9A47-957303914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9813-F02D-5F47-9360-D9C3C18C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BC11-E687-3C43-BB26-A4777CE86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8D19-14FE-324C-9E0C-A6A049927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D769-6C53-5B47-A645-D24347FB1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0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5C0D-9765-4246-A66B-6DA49EF12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A7E5-6BFB-2C40-8585-4B1223D51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24B0-9947-074B-B4F5-061E8E251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BC48-A1AA-7042-87E7-F81ABA82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031AA932-47FF-9644-B1AD-2BC8D22DE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microsoft.com/office/2007/relationships/media" Target="../media/media5.wav"/><Relationship Id="rId10" Type="http://schemas.openxmlformats.org/officeDocument/2006/relationships/audio" Target="../media/media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" Type="http://schemas.microsoft.com/office/2007/relationships/media" Target="../media/media11.wav"/><Relationship Id="rId12" Type="http://schemas.openxmlformats.org/officeDocument/2006/relationships/audio" Target="../media/media11.wav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13.png"/><Relationship Id="rId1" Type="http://schemas.microsoft.com/office/2007/relationships/media" Target="../media/media6.wav"/><Relationship Id="rId2" Type="http://schemas.openxmlformats.org/officeDocument/2006/relationships/audio" Target="../media/media6.wav"/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microsoft.com/office/2007/relationships/media" Target="../media/media8.wav"/><Relationship Id="rId6" Type="http://schemas.openxmlformats.org/officeDocument/2006/relationships/audio" Target="../media/media8.wav"/><Relationship Id="rId7" Type="http://schemas.microsoft.com/office/2007/relationships/media" Target="../media/media9.wav"/><Relationship Id="rId8" Type="http://schemas.openxmlformats.org/officeDocument/2006/relationships/audio" Target="../media/media9.wav"/><Relationship Id="rId9" Type="http://schemas.microsoft.com/office/2007/relationships/media" Target="../media/media10.wav"/><Relationship Id="rId10" Type="http://schemas.openxmlformats.org/officeDocument/2006/relationships/audio" Target="../media/media10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2590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cs typeface="+mj-cs"/>
              </a:rPr>
              <a:t>SNDAN: Easily extensible </a:t>
            </a:r>
            <a:r>
              <a:rPr lang="en-US" b="1" dirty="0" smtClean="0">
                <a:cs typeface="+mj-cs"/>
              </a:rPr>
              <a:t>Unix </a:t>
            </a:r>
            <a:r>
              <a:rPr lang="en-US" b="1" dirty="0" smtClean="0">
                <a:cs typeface="+mj-cs"/>
              </a:rPr>
              <a:t>software package for spectral analysis, display, modification, and synthesis of musical sounds</a:t>
            </a:r>
            <a:endParaRPr lang="en-US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505200"/>
            <a:ext cx="6400800" cy="2819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James W. Beauchamp</a:t>
            </a:r>
          </a:p>
          <a:p>
            <a:pPr>
              <a:defRPr/>
            </a:pPr>
            <a:r>
              <a:rPr lang="en-US" sz="1800" dirty="0" smtClean="0">
                <a:cs typeface="+mn-cs"/>
              </a:rPr>
              <a:t>School of Music </a:t>
            </a:r>
          </a:p>
          <a:p>
            <a:pPr>
              <a:defRPr/>
            </a:pPr>
            <a:r>
              <a:rPr lang="en-US" sz="1800" dirty="0" smtClean="0">
                <a:cs typeface="+mn-cs"/>
              </a:rPr>
              <a:t>Dept. of Electrical and Computer Engineering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University of Illinois at Urbana-Champaign</a:t>
            </a:r>
          </a:p>
          <a:p>
            <a:pPr>
              <a:defRPr/>
            </a:pPr>
            <a:r>
              <a:rPr lang="en-US" sz="2000" b="1" dirty="0" err="1" smtClean="0">
                <a:cs typeface="+mn-cs"/>
              </a:rPr>
              <a:t>jwbeauch@illinois.edu</a:t>
            </a:r>
            <a:endParaRPr lang="en-US" sz="2000" b="1" dirty="0" smtClean="0">
              <a:cs typeface="+mn-cs"/>
            </a:endParaRPr>
          </a:p>
          <a:p>
            <a:pPr>
              <a:defRPr/>
            </a:pPr>
            <a:r>
              <a:rPr lang="en-US" sz="2000" b="1" dirty="0" smtClean="0">
                <a:cs typeface="+mn-cs"/>
              </a:rPr>
              <a:t>http://</a:t>
            </a:r>
            <a:r>
              <a:rPr lang="en-US" sz="2000" b="1" dirty="0" err="1" smtClean="0">
                <a:cs typeface="+mn-cs"/>
              </a:rPr>
              <a:t>ems.music.uiuc.edu</a:t>
            </a:r>
            <a:r>
              <a:rPr lang="en-US" sz="2000" b="1" dirty="0" smtClean="0">
                <a:cs typeface="+mn-cs"/>
              </a:rPr>
              <a:t>/</a:t>
            </a:r>
            <a:r>
              <a:rPr lang="en-US" sz="2000" b="1" dirty="0" err="1" smtClean="0">
                <a:cs typeface="+mn-cs"/>
              </a:rPr>
              <a:t>beaucham</a:t>
            </a:r>
            <a:r>
              <a:rPr lang="en-US" sz="2000" b="1" dirty="0" smtClean="0">
                <a:cs typeface="+mn-cs"/>
              </a:rPr>
              <a:t>/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2897" y="503238"/>
            <a:ext cx="899490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Example 3D </a:t>
            </a:r>
            <a:r>
              <a:rPr lang="en-US" sz="3200" dirty="0" smtClean="0">
                <a:cs typeface="+mn-cs"/>
              </a:rPr>
              <a:t>spectrum graph: trumpet F</a:t>
            </a:r>
            <a:r>
              <a:rPr lang="en-US" sz="3200" baseline="-25000" dirty="0" smtClean="0">
                <a:cs typeface="+mn-cs"/>
              </a:rPr>
              <a:t>4</a:t>
            </a:r>
            <a:r>
              <a:rPr lang="en-US" sz="3200" dirty="0" smtClean="0">
                <a:cs typeface="+mn-cs"/>
              </a:rPr>
              <a:t> (350 Hz)</a:t>
            </a:r>
            <a:endParaRPr lang="en-US" sz="2800" dirty="0">
              <a:cs typeface="+mn-cs"/>
            </a:endParaRPr>
          </a:p>
        </p:txBody>
      </p:sp>
      <p:pic>
        <p:nvPicPr>
          <p:cNvPr id="2" name="Picture 1" descr="ctpt03.pv.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8077200" cy="601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52600" y="379413"/>
            <a:ext cx="596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>
                <a:cs typeface="+mn-cs"/>
              </a:rPr>
              <a:t>Harmonic Data Modification </a:t>
            </a:r>
            <a:endParaRPr lang="en-US" sz="2400" b="0">
              <a:cs typeface="+mn-cs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2475" y="2657475"/>
            <a:ext cx="191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harmonic data</a:t>
            </a:r>
          </a:p>
        </p:txBody>
      </p:sp>
      <p:graphicFrame>
        <p:nvGraphicFramePr>
          <p:cNvPr id="28675" name="Object 7"/>
          <p:cNvGraphicFramePr>
            <a:graphicFrameLocks noChangeAspect="1"/>
          </p:cNvGraphicFramePr>
          <p:nvPr/>
        </p:nvGraphicFramePr>
        <p:xfrm>
          <a:off x="82550" y="3259138"/>
          <a:ext cx="27384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3" imgW="1333500" imgH="177800" progId="Equation.DSMT36">
                  <p:embed/>
                </p:oleObj>
              </mc:Choice>
              <mc:Fallback>
                <p:oleObj name="Equation" r:id="rId3" imgW="1333500" imgH="1778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3259138"/>
                        <a:ext cx="273843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11150" y="3108325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978150" y="1219200"/>
            <a:ext cx="4184650" cy="264795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7191375" y="3898900"/>
            <a:ext cx="704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162800" y="3397250"/>
            <a:ext cx="191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harmonic data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978150" y="1250950"/>
            <a:ext cx="45656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Smooth </a:t>
            </a:r>
            <a:r>
              <a:rPr lang="en-US" sz="2400" b="0" i="1">
                <a:cs typeface="+mn-cs"/>
              </a:rPr>
              <a:t>A</a:t>
            </a:r>
            <a:r>
              <a:rPr lang="en-US" sz="2400" b="0" i="1" baseline="-25000">
                <a:cs typeface="+mn-cs"/>
              </a:rPr>
              <a:t>k</a:t>
            </a:r>
            <a:r>
              <a:rPr lang="en-US" sz="2400" b="0">
                <a:cs typeface="+mn-cs"/>
              </a:rPr>
              <a:t> vs. time 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Make </a:t>
            </a:r>
            <a:r>
              <a:rPr lang="en-US" sz="2400" b="0" i="1">
                <a:cs typeface="+mn-cs"/>
              </a:rPr>
              <a:t>A</a:t>
            </a:r>
            <a:r>
              <a:rPr lang="en-US" sz="2400" b="0" i="1" baseline="-25000">
                <a:cs typeface="+mn-cs"/>
              </a:rPr>
              <a:t>k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 proportional to </a:t>
            </a:r>
            <a:r>
              <a:rPr lang="en-US" sz="2400" b="0" i="1">
                <a:cs typeface="+mn-cs"/>
              </a:rPr>
              <a:t>A</a:t>
            </a:r>
            <a:r>
              <a:rPr lang="en-US" sz="2400" b="0" i="1" baseline="-25000">
                <a:cs typeface="+mn-cs"/>
              </a:rPr>
              <a:t>rms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  <a:endParaRPr lang="en-US" sz="2400" b="0" baseline="-25000">
              <a:cs typeface="+mn-cs"/>
            </a:endParaRPr>
          </a:p>
          <a:p>
            <a:pPr algn="l">
              <a:defRPr/>
            </a:pPr>
            <a:r>
              <a:rPr lang="en-US" sz="2400" b="0">
                <a:cs typeface="+mn-cs"/>
              </a:rPr>
              <a:t>Smooth A</a:t>
            </a:r>
            <a:r>
              <a:rPr lang="en-US" sz="2400" b="0" baseline="-25000">
                <a:cs typeface="+mn-cs"/>
              </a:rPr>
              <a:t>k</a:t>
            </a:r>
            <a:r>
              <a:rPr lang="en-US" sz="2400" b="0">
                <a:cs typeface="+mn-cs"/>
              </a:rPr>
              <a:t> vs. frequency (k)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Scale </a:t>
            </a:r>
            <a:r>
              <a:rPr lang="en-US" sz="2400" b="0" i="1">
                <a:cs typeface="+mn-cs"/>
              </a:rPr>
              <a:t>A</a:t>
            </a:r>
            <a:r>
              <a:rPr lang="en-US" sz="2400" b="0" i="1" baseline="-25000">
                <a:cs typeface="+mn-cs"/>
              </a:rPr>
              <a:t>k</a:t>
            </a:r>
            <a:r>
              <a:rPr lang="en-US" sz="2400" b="0">
                <a:cs typeface="+mn-cs"/>
              </a:rPr>
              <a:t> by k</a:t>
            </a:r>
            <a:r>
              <a:rPr lang="en-US" sz="2400" b="0" baseline="30000">
                <a:cs typeface="+mn-cs"/>
              </a:rPr>
              <a:t>p</a:t>
            </a:r>
            <a:r>
              <a:rPr lang="en-US" sz="2400" b="0">
                <a:cs typeface="+mn-cs"/>
              </a:rPr>
              <a:t> to achieve new 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   average centroid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Scale </a:t>
            </a:r>
            <a:r>
              <a:rPr lang="en-US" sz="2400" b="0" i="1">
                <a:cs typeface="+mn-cs"/>
              </a:rPr>
              <a:t>A</a:t>
            </a:r>
            <a:r>
              <a:rPr lang="en-US" sz="2400" b="0" i="1" baseline="-25000">
                <a:cs typeface="+mn-cs"/>
              </a:rPr>
              <a:t>k</a:t>
            </a:r>
            <a:r>
              <a:rPr lang="en-US" sz="2400" b="0">
                <a:cs typeface="+mn-cs"/>
              </a:rPr>
              <a:t> to achieve designated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   spectrum or aux. spectrum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28600" y="4083050"/>
            <a:ext cx="273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aux. harmonic data</a:t>
            </a:r>
          </a:p>
        </p:txBody>
      </p:sp>
      <p:graphicFrame>
        <p:nvGraphicFramePr>
          <p:cNvPr id="28682" name="Object 19"/>
          <p:cNvGraphicFramePr>
            <a:graphicFrameLocks noChangeAspect="1"/>
          </p:cNvGraphicFramePr>
          <p:nvPr/>
        </p:nvGraphicFramePr>
        <p:xfrm>
          <a:off x="95250" y="4659313"/>
          <a:ext cx="27130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5" imgW="1320800" imgH="203200" progId="Equation.DSMT36">
                  <p:embed/>
                </p:oleObj>
              </mc:Choice>
              <mc:Fallback>
                <p:oleObj name="Equation" r:id="rId5" imgW="1320800" imgH="203200" progId="Equation.DSMT36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4659313"/>
                        <a:ext cx="27130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311150" y="45339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989263" y="5307013"/>
            <a:ext cx="4184650" cy="139858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sz="2400" b="0">
                <a:cs typeface="+mn-cs"/>
              </a:rPr>
              <a:t>Warp attack time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Reduce duration without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   affecting attack and decay.</a:t>
            </a:r>
          </a:p>
          <a:p>
            <a:pPr algn="l">
              <a:defRPr/>
            </a:pPr>
            <a:endParaRPr lang="en-US">
              <a:cs typeface="+mn-cs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2967038" y="3867150"/>
            <a:ext cx="4195762" cy="14398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sz="2400" b="0">
                <a:cs typeface="+mn-cs"/>
              </a:rPr>
              <a:t>Smooth </a:t>
            </a: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k</a:t>
            </a:r>
            <a:r>
              <a:rPr lang="en-US" sz="2400" b="0">
                <a:cs typeface="+mn-cs"/>
              </a:rPr>
              <a:t> vs. time 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Make all </a:t>
            </a: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k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 harmonic to </a:t>
            </a: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ave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 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Flatten </a:t>
            </a: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k</a:t>
            </a:r>
            <a:r>
              <a:rPr lang="en-US" sz="2400" b="0">
                <a:cs typeface="+mn-cs"/>
              </a:rPr>
              <a:t> to average or harmonic</a:t>
            </a:r>
            <a:endParaRPr lang="en-US" sz="2400" b="0" i="1">
              <a:cs typeface="+mn-cs"/>
            </a:endParaRPr>
          </a:p>
          <a:p>
            <a:pPr algn="l">
              <a:defRPr/>
            </a:pPr>
            <a:r>
              <a:rPr lang="en-US" sz="2400" b="0">
                <a:cs typeface="+mn-cs"/>
              </a:rPr>
              <a:t>Quantize fund. freq. to ET pitch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52600" y="379413"/>
            <a:ext cx="561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>
                <a:cs typeface="+mn-cs"/>
              </a:rPr>
              <a:t>Harmonic Data Resynthesis</a:t>
            </a:r>
            <a:endParaRPr lang="en-US" sz="2400" b="0">
              <a:cs typeface="+mn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98525" y="2908300"/>
            <a:ext cx="191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harmonic data</a:t>
            </a:r>
          </a:p>
        </p:txBody>
      </p:sp>
      <p:graphicFrame>
        <p:nvGraphicFramePr>
          <p:cNvPr id="29699" name="Object 5"/>
          <p:cNvGraphicFramePr>
            <a:graphicFrameLocks noChangeAspect="1"/>
          </p:cNvGraphicFramePr>
          <p:nvPr/>
        </p:nvGraphicFramePr>
        <p:xfrm>
          <a:off x="228600" y="3684588"/>
          <a:ext cx="27384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3" imgW="1333500" imgH="177800" progId="Equation.DSMT36">
                  <p:embed/>
                </p:oleObj>
              </mc:Choice>
              <mc:Fallback>
                <p:oleObj name="Equation" r:id="rId3" imgW="1333500" imgH="1778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84588"/>
                        <a:ext cx="273843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57200" y="3533775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296150" y="3533775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372350" y="2633663"/>
            <a:ext cx="128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cs typeface="+mn-cs"/>
              </a:rPr>
              <a:t>synthetic</a:t>
            </a:r>
          </a:p>
          <a:p>
            <a:pPr>
              <a:defRPr/>
            </a:pPr>
            <a:r>
              <a:rPr lang="en-US" sz="2400" b="0">
                <a:cs typeface="+mn-cs"/>
              </a:rPr>
              <a:t>signal</a:t>
            </a:r>
          </a:p>
        </p:txBody>
      </p:sp>
      <p:graphicFrame>
        <p:nvGraphicFramePr>
          <p:cNvPr id="29703" name="Object 13"/>
          <p:cNvGraphicFramePr>
            <a:graphicFrameLocks noChangeAspect="1"/>
          </p:cNvGraphicFramePr>
          <p:nvPr/>
        </p:nvGraphicFramePr>
        <p:xfrm>
          <a:off x="7556500" y="3684588"/>
          <a:ext cx="673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5" imgW="254000" imgH="165100" progId="Equation.DSMT36">
                  <p:embed/>
                </p:oleObj>
              </mc:Choice>
              <mc:Fallback>
                <p:oleObj name="Equation" r:id="rId5" imgW="254000" imgH="1651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3684588"/>
                        <a:ext cx="6731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4" name="Group 17"/>
          <p:cNvGrpSpPr>
            <a:grpSpLocks/>
          </p:cNvGrpSpPr>
          <p:nvPr/>
        </p:nvGrpSpPr>
        <p:grpSpPr bwMode="auto">
          <a:xfrm>
            <a:off x="3124200" y="2206625"/>
            <a:ext cx="4171950" cy="1327150"/>
            <a:chOff x="1968" y="1390"/>
            <a:chExt cx="2628" cy="836"/>
          </a:xfrm>
        </p:grpSpPr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968" y="1390"/>
              <a:ext cx="2628" cy="83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2112" y="1438"/>
              <a:ext cx="232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AMPLITUDE &amp; FREQUENCY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LINEAR INTERPOLATION</a:t>
              </a:r>
              <a:endParaRPr lang="en-US" sz="2400" b="0">
                <a:cs typeface="+mn-cs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2015" y="1880"/>
              <a:ext cx="25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0">
                  <a:cs typeface="+mn-cs"/>
                </a:rPr>
                <a:t>(scale amplitude, freq, duration)</a:t>
              </a:r>
            </a:p>
          </p:txBody>
        </p:sp>
      </p:grp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124200" y="3533775"/>
            <a:ext cx="4171950" cy="13271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352800" y="3609975"/>
            <a:ext cx="369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b="0">
              <a:cs typeface="+mn-cs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3198813" y="3771900"/>
            <a:ext cx="3979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AMPLITUDE &amp; PHASE</a:t>
            </a:r>
          </a:p>
          <a:p>
            <a:pPr>
              <a:defRPr/>
            </a:pPr>
            <a:r>
              <a:rPr lang="en-US">
                <a:cs typeface="+mn-cs"/>
              </a:rPr>
              <a:t>QUADRATIC INTERPOLATION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670050" y="379413"/>
            <a:ext cx="587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>
                <a:cs typeface="+mn-cs"/>
              </a:rPr>
              <a:t>Signal Modification Example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-22593" y="1203325"/>
            <a:ext cx="1572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Original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Flute (E</a:t>
            </a:r>
            <a:r>
              <a:rPr lang="en-US" sz="2400" baseline="30000" dirty="0" smtClean="0">
                <a:cs typeface="+mn-cs"/>
              </a:rPr>
              <a:t>b</a:t>
            </a:r>
            <a:r>
              <a:rPr lang="en-US" sz="2400" baseline="-25000" dirty="0" smtClean="0">
                <a:cs typeface="+mn-cs"/>
              </a:rPr>
              <a:t>4</a:t>
            </a:r>
            <a:r>
              <a:rPr lang="en-US" sz="2400" dirty="0" smtClean="0">
                <a:cs typeface="+mn-cs"/>
              </a:rPr>
              <a:t>)</a:t>
            </a:r>
            <a:endParaRPr lang="en-US" dirty="0">
              <a:cs typeface="+mn-cs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043113" y="1203325"/>
            <a:ext cx="2216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Time-smoothed</a:t>
            </a:r>
          </a:p>
          <a:p>
            <a:pPr>
              <a:defRPr/>
            </a:pPr>
            <a:r>
              <a:rPr lang="en-US" sz="2400">
                <a:cs typeface="+mn-cs"/>
              </a:rPr>
              <a:t>Amplitudes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37088" y="1203325"/>
            <a:ext cx="221615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>
                <a:cs typeface="+mn-cs"/>
              </a:rPr>
              <a:t>Time-smoothed</a:t>
            </a:r>
          </a:p>
          <a:p>
            <a:pPr>
              <a:lnSpc>
                <a:spcPct val="80000"/>
              </a:lnSpc>
              <a:defRPr/>
            </a:pPr>
            <a:r>
              <a:rPr lang="en-US" sz="2400">
                <a:cs typeface="+mn-cs"/>
              </a:rPr>
              <a:t>Amplitudes</a:t>
            </a:r>
          </a:p>
          <a:p>
            <a:pPr>
              <a:lnSpc>
                <a:spcPct val="80000"/>
              </a:lnSpc>
              <a:defRPr/>
            </a:pPr>
            <a:r>
              <a:rPr lang="en-US" sz="2400">
                <a:cs typeface="+mn-cs"/>
              </a:rPr>
              <a:t>&amp; Frequencies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" y="3505200"/>
            <a:ext cx="22923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cs typeface="+mn-cs"/>
              </a:rPr>
              <a:t>Time-smoothed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cs typeface="+mn-cs"/>
              </a:rPr>
              <a:t>Amplitudes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cs typeface="+mn-cs"/>
              </a:rPr>
              <a:t>&amp; Flattened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cs typeface="+mn-cs"/>
              </a:rPr>
              <a:t>Frequencies</a:t>
            </a:r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>
            <a:off x="-533400" y="1828800"/>
            <a:ext cx="8607425" cy="2057400"/>
          </a:xfrm>
          <a:custGeom>
            <a:avLst/>
            <a:gdLst>
              <a:gd name="T0" fmla="*/ 4543 w 5422"/>
              <a:gd name="T1" fmla="*/ 0 h 1296"/>
              <a:gd name="T2" fmla="*/ 5359 w 5422"/>
              <a:gd name="T3" fmla="*/ 144 h 1296"/>
              <a:gd name="T4" fmla="*/ 4639 w 5422"/>
              <a:gd name="T5" fmla="*/ 768 h 1296"/>
              <a:gd name="T6" fmla="*/ 655 w 5422"/>
              <a:gd name="T7" fmla="*/ 768 h 1296"/>
              <a:gd name="T8" fmla="*/ 703 w 5422"/>
              <a:gd name="T9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22" h="1296">
                <a:moveTo>
                  <a:pt x="4543" y="0"/>
                </a:moveTo>
                <a:cubicBezTo>
                  <a:pt x="4943" y="8"/>
                  <a:pt x="5343" y="16"/>
                  <a:pt x="5359" y="144"/>
                </a:cubicBezTo>
                <a:cubicBezTo>
                  <a:pt x="5375" y="272"/>
                  <a:pt x="5422" y="664"/>
                  <a:pt x="4639" y="768"/>
                </a:cubicBezTo>
                <a:cubicBezTo>
                  <a:pt x="3855" y="871"/>
                  <a:pt x="1310" y="680"/>
                  <a:pt x="655" y="768"/>
                </a:cubicBezTo>
                <a:cubicBezTo>
                  <a:pt x="0" y="855"/>
                  <a:pt x="695" y="1216"/>
                  <a:pt x="703" y="12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867400" y="3352800"/>
            <a:ext cx="30686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Time-smoothed,</a:t>
            </a:r>
          </a:p>
          <a:p>
            <a:pPr>
              <a:defRPr/>
            </a:pPr>
            <a:r>
              <a:rPr lang="en-US" sz="2400">
                <a:cs typeface="+mn-cs"/>
              </a:rPr>
              <a:t>RMSed, &amp; </a:t>
            </a:r>
          </a:p>
          <a:p>
            <a:pPr>
              <a:defRPr/>
            </a:pPr>
            <a:r>
              <a:rPr lang="en-US" sz="2400">
                <a:cs typeface="+mn-cs"/>
              </a:rPr>
              <a:t>Spectrum Envelope</a:t>
            </a:r>
          </a:p>
          <a:p>
            <a:pPr>
              <a:defRPr/>
            </a:pPr>
            <a:r>
              <a:rPr lang="en-US" sz="2400">
                <a:cs typeface="+mn-cs"/>
              </a:rPr>
              <a:t>Smoothed &amp;</a:t>
            </a:r>
          </a:p>
          <a:p>
            <a:pPr>
              <a:defRPr/>
            </a:pPr>
            <a:r>
              <a:rPr lang="en-US" sz="2400">
                <a:cs typeface="+mn-cs"/>
              </a:rPr>
              <a:t>Flattened Frequencies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895600" y="3505200"/>
            <a:ext cx="30686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>
                <a:cs typeface="+mn-cs"/>
              </a:rPr>
              <a:t>Time-smoothed,</a:t>
            </a:r>
          </a:p>
          <a:p>
            <a:pPr>
              <a:lnSpc>
                <a:spcPct val="80000"/>
              </a:lnSpc>
              <a:defRPr/>
            </a:pPr>
            <a:r>
              <a:rPr lang="en-US" sz="2400">
                <a:cs typeface="+mn-cs"/>
              </a:rPr>
              <a:t>Spectrum Envelope</a:t>
            </a:r>
          </a:p>
          <a:p>
            <a:pPr>
              <a:lnSpc>
                <a:spcPct val="80000"/>
              </a:lnSpc>
              <a:defRPr/>
            </a:pPr>
            <a:r>
              <a:rPr lang="en-US" sz="2400">
                <a:cs typeface="+mn-cs"/>
              </a:rPr>
              <a:t>Smoothed &amp;</a:t>
            </a:r>
          </a:p>
          <a:p>
            <a:pPr>
              <a:lnSpc>
                <a:spcPct val="80000"/>
              </a:lnSpc>
              <a:defRPr/>
            </a:pPr>
            <a:r>
              <a:rPr lang="en-US" sz="2400">
                <a:cs typeface="+mn-cs"/>
              </a:rPr>
              <a:t>Flattened Frequencies</a:t>
            </a:r>
          </a:p>
        </p:txBody>
      </p:sp>
      <p:pic>
        <p:nvPicPr>
          <p:cNvPr id="3" name="flut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3400" y="2057400"/>
            <a:ext cx="457200" cy="457200"/>
          </a:xfrm>
          <a:prstGeom prst="rect">
            <a:avLst/>
          </a:prstGeom>
        </p:spPr>
      </p:pic>
      <p:pic>
        <p:nvPicPr>
          <p:cNvPr id="4" name="flute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95600" y="2057400"/>
            <a:ext cx="457200" cy="457200"/>
          </a:xfrm>
          <a:prstGeom prst="rect">
            <a:avLst/>
          </a:prstGeom>
        </p:spPr>
      </p:pic>
      <p:pic>
        <p:nvPicPr>
          <p:cNvPr id="5" name="flute3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07038" y="2209800"/>
            <a:ext cx="457200" cy="457200"/>
          </a:xfrm>
          <a:prstGeom prst="rect">
            <a:avLst/>
          </a:prstGeom>
        </p:spPr>
      </p:pic>
      <p:pic>
        <p:nvPicPr>
          <p:cNvPr id="6" name="flute4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9055" y="4800600"/>
            <a:ext cx="457200" cy="457200"/>
          </a:xfrm>
          <a:prstGeom prst="rect">
            <a:avLst/>
          </a:prstGeom>
        </p:spPr>
      </p:pic>
      <p:pic>
        <p:nvPicPr>
          <p:cNvPr id="7" name="flute5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65600" y="4800600"/>
            <a:ext cx="457200" cy="457200"/>
          </a:xfrm>
          <a:prstGeom prst="rect">
            <a:avLst/>
          </a:prstGeom>
        </p:spPr>
      </p:pic>
      <p:pic>
        <p:nvPicPr>
          <p:cNvPr id="10" name="flute6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3238" y="52705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65125" y="227013"/>
            <a:ext cx="821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 smtClean="0">
                <a:cs typeface="+mn-cs"/>
              </a:rPr>
              <a:t>Frequency-Tracking </a:t>
            </a:r>
            <a:r>
              <a:rPr lang="en-US" sz="3600" dirty="0">
                <a:cs typeface="+mn-cs"/>
              </a:rPr>
              <a:t>(MQ) Data Analysis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0" y="1752600"/>
            <a:ext cx="2667000" cy="1371600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54175" y="1981200"/>
            <a:ext cx="2393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KAISER WINDOW</a:t>
            </a:r>
          </a:p>
          <a:p>
            <a:pPr>
              <a:defRPr/>
            </a:pPr>
            <a:r>
              <a:rPr lang="en-US">
                <a:cs typeface="+mn-cs"/>
              </a:rPr>
              <a:t>WITH 100% ZERO</a:t>
            </a:r>
          </a:p>
          <a:p>
            <a:pPr>
              <a:defRPr/>
            </a:pPr>
            <a:r>
              <a:rPr lang="en-US">
                <a:cs typeface="+mn-cs"/>
              </a:rPr>
              <a:t>FILL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62000" y="2438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69925" y="1965325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i="1">
                <a:cs typeface="+mn-cs"/>
              </a:rPr>
              <a:t>s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133600" y="129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429000" y="1219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193925" y="105092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i="1">
                <a:cs typeface="+mn-cs"/>
              </a:rPr>
              <a:t>f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6000" y="1066800"/>
            <a:ext cx="263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baseline="-42000">
                <a:cs typeface="+mn-cs"/>
              </a:rPr>
              <a:t>s</a:t>
            </a:r>
            <a:endParaRPr lang="en-US" sz="2400" b="0" baseline="-25000">
              <a:cs typeface="+mn-cs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429000" y="10668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min</a:t>
            </a:r>
            <a:endParaRPr lang="en-US" sz="2400" b="0" i="1">
              <a:cs typeface="+mn-cs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65125" y="2422525"/>
            <a:ext cx="912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sound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signal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191000" y="2438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953000" y="1752600"/>
            <a:ext cx="22098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089525" y="1919288"/>
            <a:ext cx="1965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FFT WITH</a:t>
            </a:r>
          </a:p>
          <a:p>
            <a:pPr>
              <a:defRPr/>
            </a:pPr>
            <a:r>
              <a:rPr lang="en-US">
                <a:cs typeface="+mn-cs"/>
              </a:rPr>
              <a:t>TYPICAL 6 MS</a:t>
            </a:r>
          </a:p>
          <a:p>
            <a:pPr>
              <a:defRPr/>
            </a:pPr>
            <a:r>
              <a:rPr lang="en-US">
                <a:cs typeface="+mn-cs"/>
              </a:rPr>
              <a:t>HOP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7162800" y="24225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7848600" y="2438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665788" y="3429000"/>
            <a:ext cx="3173412" cy="1371600"/>
          </a:xfrm>
          <a:prstGeom prst="rect">
            <a:avLst/>
          </a:prstGeom>
          <a:solidFill>
            <a:srgbClr val="99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767388" y="3535363"/>
            <a:ext cx="279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APPLY THRESHOLD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830888" y="4084638"/>
            <a:ext cx="2787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IDENTIFY AND SAVE</a:t>
            </a:r>
          </a:p>
          <a:p>
            <a:pPr algn="l">
              <a:lnSpc>
                <a:spcPct val="110000"/>
              </a:lnSpc>
              <a:defRPr/>
            </a:pPr>
            <a:r>
              <a:rPr lang="en-US">
                <a:cs typeface="+mn-cs"/>
              </a:rPr>
              <a:t>SPECTRAL PEAKS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H="1">
            <a:off x="5089525" y="40687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1689100" y="3429000"/>
            <a:ext cx="3400425" cy="13716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689100" y="3429000"/>
            <a:ext cx="347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AT EACH FRAME</a:t>
            </a:r>
          </a:p>
          <a:p>
            <a:pPr>
              <a:defRPr/>
            </a:pPr>
            <a:r>
              <a:rPr lang="en-US">
                <a:cs typeface="+mn-cs"/>
              </a:rPr>
              <a:t>COMPUTE EACH PEAK</a:t>
            </a:r>
            <a:r>
              <a:rPr lang="ja-JP" altLang="en-US">
                <a:latin typeface="Arial"/>
                <a:cs typeface="+mn-cs"/>
              </a:rPr>
              <a:t>’</a:t>
            </a:r>
            <a:r>
              <a:rPr lang="en-US">
                <a:cs typeface="+mn-cs"/>
              </a:rPr>
              <a:t>S</a:t>
            </a:r>
          </a:p>
          <a:p>
            <a:pPr>
              <a:defRPr/>
            </a:pPr>
            <a:r>
              <a:rPr lang="en-US">
                <a:cs typeface="+mn-cs"/>
              </a:rPr>
              <a:t>AMPLITUDE, FREQUENCY</a:t>
            </a:r>
          </a:p>
          <a:p>
            <a:pPr>
              <a:defRPr/>
            </a:pPr>
            <a:r>
              <a:rPr lang="en-US">
                <a:cs typeface="+mn-cs"/>
              </a:rPr>
              <a:t>AND PHASE</a:t>
            </a: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H="1">
            <a:off x="762000" y="406876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762000" y="4068763"/>
            <a:ext cx="0" cy="1033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4953000" y="5280025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partial (MQ) data</a:t>
            </a:r>
          </a:p>
        </p:txBody>
      </p:sp>
      <p:graphicFrame>
        <p:nvGraphicFramePr>
          <p:cNvPr id="31770" name="Object 29"/>
          <p:cNvGraphicFramePr>
            <a:graphicFrameLocks noChangeAspect="1"/>
          </p:cNvGraphicFramePr>
          <p:nvPr/>
        </p:nvGraphicFramePr>
        <p:xfrm>
          <a:off x="2919413" y="5965825"/>
          <a:ext cx="56991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3" imgW="2590800" imgH="177800" progId="Equation.DSMT36">
                  <p:embed/>
                </p:oleObj>
              </mc:Choice>
              <mc:Fallback>
                <p:oleObj name="Equation" r:id="rId3" imgW="2590800" imgH="177800" progId="Equation.DSMT36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5965825"/>
                        <a:ext cx="56991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8061325" y="1524000"/>
            <a:ext cx="90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A</a:t>
            </a:r>
            <a:r>
              <a:rPr lang="en-US" sz="2400" b="0" baseline="-25000">
                <a:cs typeface="+mn-cs"/>
              </a:rPr>
              <a:t>thresh</a:t>
            </a:r>
            <a:endParaRPr lang="en-US" sz="2400" b="0">
              <a:cs typeface="+mn-cs"/>
            </a:endParaRP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8382000" y="2055813"/>
            <a:ext cx="0" cy="1373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38125" y="5102225"/>
            <a:ext cx="2470150" cy="1254125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187843" y="5264150"/>
            <a:ext cx="25553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CONNECT PEAKS</a:t>
            </a:r>
          </a:p>
          <a:p>
            <a:pPr>
              <a:defRPr/>
            </a:pPr>
            <a:r>
              <a:rPr lang="en-US" dirty="0">
                <a:cs typeface="+mn-cs"/>
              </a:rPr>
              <a:t>TO NEXT </a:t>
            </a:r>
            <a:r>
              <a:rPr lang="en-US" dirty="0" smtClean="0">
                <a:cs typeface="+mn-cs"/>
              </a:rPr>
              <a:t>FRAME’S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PEAKS (TRACKS)</a:t>
            </a:r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2708275" y="5729288"/>
            <a:ext cx="1293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62400" y="792163"/>
            <a:ext cx="178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>
                <a:cs typeface="+mn-cs"/>
              </a:rPr>
              <a:t>Graphics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47725" y="1647825"/>
            <a:ext cx="154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partial data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33413" y="2105025"/>
            <a:ext cx="2719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352800" y="1511300"/>
            <a:ext cx="3638550" cy="127952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492500" y="1647825"/>
            <a:ext cx="3498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2D: FREQUENCY VS. TIME</a:t>
            </a:r>
          </a:p>
          <a:p>
            <a:pPr algn="l">
              <a:defRPr/>
            </a:pPr>
            <a:r>
              <a:rPr lang="en-US">
                <a:cs typeface="+mn-cs"/>
              </a:rPr>
              <a:t>3D: AMPLITUDE VS. </a:t>
            </a:r>
          </a:p>
          <a:p>
            <a:pPr algn="l">
              <a:defRPr/>
            </a:pPr>
            <a:r>
              <a:rPr lang="en-US">
                <a:cs typeface="+mn-cs"/>
              </a:rPr>
              <a:t>        FREQUENCY VS. TIME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991350" y="2151063"/>
            <a:ext cx="1314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223125" y="1708150"/>
            <a:ext cx="166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EPS display</a:t>
            </a:r>
            <a:endParaRPr lang="en-US">
              <a:cs typeface="+mn-cs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962400" y="3611563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>
                <a:cs typeface="+mn-cs"/>
              </a:rPr>
              <a:t>Synthesis</a:t>
            </a:r>
          </a:p>
        </p:txBody>
      </p:sp>
      <p:graphicFrame>
        <p:nvGraphicFramePr>
          <p:cNvPr id="32777" name="Object 6"/>
          <p:cNvGraphicFramePr>
            <a:graphicFrameLocks noChangeAspect="1"/>
          </p:cNvGraphicFramePr>
          <p:nvPr/>
        </p:nvGraphicFramePr>
        <p:xfrm>
          <a:off x="325438" y="5246688"/>
          <a:ext cx="29860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3" imgW="1574800" imgH="177800" progId="Equation.DSMT36">
                  <p:embed/>
                </p:oleObj>
              </mc:Choice>
              <mc:Fallback>
                <p:oleObj name="Equation" r:id="rId3" imgW="1574800" imgH="1778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5246688"/>
                        <a:ext cx="29860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546475" y="4389438"/>
            <a:ext cx="3409950" cy="1417637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281863" y="4267200"/>
            <a:ext cx="128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cs typeface="+mn-cs"/>
              </a:rPr>
              <a:t>synthetic</a:t>
            </a:r>
          </a:p>
          <a:p>
            <a:pPr>
              <a:defRPr/>
            </a:pPr>
            <a:r>
              <a:rPr lang="en-US" sz="2400" b="0">
                <a:cs typeface="+mn-cs"/>
              </a:rPr>
              <a:t>signal</a:t>
            </a:r>
          </a:p>
        </p:txBody>
      </p:sp>
      <p:graphicFrame>
        <p:nvGraphicFramePr>
          <p:cNvPr id="32780" name="Object 18"/>
          <p:cNvGraphicFramePr>
            <a:graphicFrameLocks noChangeAspect="1"/>
          </p:cNvGraphicFramePr>
          <p:nvPr/>
        </p:nvGraphicFramePr>
        <p:xfrm>
          <a:off x="7737475" y="5246688"/>
          <a:ext cx="673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5" imgW="254000" imgH="165100" progId="Equation.DSMT36">
                  <p:embed/>
                </p:oleObj>
              </mc:Choice>
              <mc:Fallback>
                <p:oleObj name="Equation" r:id="rId5" imgW="254000" imgH="165100" progId="Equation.DSMT3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75" y="5246688"/>
                        <a:ext cx="6731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6956425" y="5121275"/>
            <a:ext cx="93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727450" y="4618038"/>
            <a:ext cx="2941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INTERPOLATION:</a:t>
            </a:r>
          </a:p>
          <a:p>
            <a:pPr>
              <a:defRPr/>
            </a:pPr>
            <a:r>
              <a:rPr lang="en-US">
                <a:cs typeface="+mn-cs"/>
              </a:rPr>
              <a:t>AMPLITUDE - LINEAR</a:t>
            </a:r>
          </a:p>
          <a:p>
            <a:pPr>
              <a:defRPr/>
            </a:pPr>
            <a:r>
              <a:rPr lang="en-US">
                <a:cs typeface="+mn-cs"/>
              </a:rPr>
              <a:t>PHASE - CUBIC</a:t>
            </a:r>
          </a:p>
        </p:txBody>
      </p:sp>
      <p:grpSp>
        <p:nvGrpSpPr>
          <p:cNvPr id="32783" name="Group 23"/>
          <p:cNvGrpSpPr>
            <a:grpSpLocks/>
          </p:cNvGrpSpPr>
          <p:nvPr/>
        </p:nvGrpSpPr>
        <p:grpSpPr bwMode="auto">
          <a:xfrm>
            <a:off x="422275" y="4664075"/>
            <a:ext cx="3124200" cy="457200"/>
            <a:chOff x="144" y="3058"/>
            <a:chExt cx="1968" cy="288"/>
          </a:xfrm>
        </p:grpSpPr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534" y="3058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0">
                  <a:cs typeface="+mn-cs"/>
                </a:rPr>
                <a:t>partial data</a:t>
              </a: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144" y="3346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32784" name="Object 26"/>
          <p:cNvGraphicFramePr>
            <a:graphicFrameLocks noChangeAspect="1"/>
          </p:cNvGraphicFramePr>
          <p:nvPr/>
        </p:nvGraphicFramePr>
        <p:xfrm>
          <a:off x="633413" y="2151063"/>
          <a:ext cx="22399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7" imgW="1181100" imgH="177800" progId="Equation.DSMT36">
                  <p:embed/>
                </p:oleObj>
              </mc:Choice>
              <mc:Fallback>
                <p:oleObj name="Equation" r:id="rId7" imgW="1181100" imgH="177800" progId="Equation.DSMT36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151063"/>
                        <a:ext cx="22399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6248400" y="3730625"/>
            <a:ext cx="0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970588" y="3127375"/>
            <a:ext cx="79216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2400" b="0">
                <a:cs typeface="+mn-cs"/>
              </a:rPr>
              <a:t>time</a:t>
            </a:r>
          </a:p>
          <a:p>
            <a:pPr>
              <a:lnSpc>
                <a:spcPct val="70000"/>
              </a:lnSpc>
              <a:defRPr/>
            </a:pPr>
            <a:r>
              <a:rPr lang="en-US" sz="2400" b="0">
                <a:cs typeface="+mn-cs"/>
              </a:rPr>
              <a:t>scale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1981200" y="150813"/>
            <a:ext cx="5728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 smtClean="0">
                <a:cs typeface="+mn-cs"/>
              </a:rPr>
              <a:t>MQ Partial </a:t>
            </a:r>
            <a:r>
              <a:rPr lang="en-US" sz="3600" dirty="0">
                <a:cs typeface="+mn-cs"/>
              </a:rPr>
              <a:t>Data Processing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81200" y="150813"/>
            <a:ext cx="478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>
                <a:cs typeface="+mn-cs"/>
              </a:rPr>
              <a:t>Partial Data Processing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11525" y="792163"/>
            <a:ext cx="2835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>
                <a:cs typeface="+mn-cs"/>
              </a:rPr>
              <a:t>Pitch Detection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09600" y="2654300"/>
            <a:ext cx="2327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936875" y="2060575"/>
            <a:ext cx="3638550" cy="12795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575425" y="2700338"/>
            <a:ext cx="1314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176588" y="2197100"/>
            <a:ext cx="3170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TWO-WAY MISMATCH</a:t>
            </a:r>
          </a:p>
          <a:p>
            <a:pPr>
              <a:defRPr/>
            </a:pPr>
            <a:r>
              <a:rPr lang="en-US">
                <a:cs typeface="+mn-cs"/>
              </a:rPr>
              <a:t>HARMONIC MATCHING</a:t>
            </a:r>
          </a:p>
          <a:p>
            <a:pPr>
              <a:defRPr/>
            </a:pPr>
            <a:r>
              <a:rPr lang="en-US">
                <a:cs typeface="+mn-cs"/>
              </a:rPr>
              <a:t>METHOD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807200" y="1952625"/>
            <a:ext cx="1704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cs typeface="+mn-cs"/>
              </a:rPr>
              <a:t>fundamental</a:t>
            </a:r>
          </a:p>
          <a:p>
            <a:pPr>
              <a:defRPr/>
            </a:pPr>
            <a:r>
              <a:rPr lang="en-US" sz="2400" b="0">
                <a:cs typeface="+mn-cs"/>
              </a:rPr>
              <a:t>frequency</a:t>
            </a:r>
          </a:p>
          <a:p>
            <a:pPr>
              <a:defRPr/>
            </a:pPr>
            <a:r>
              <a:rPr lang="en-US" sz="2400" b="0">
                <a:cs typeface="+mn-cs"/>
              </a:rPr>
              <a:t>data</a:t>
            </a:r>
          </a:p>
          <a:p>
            <a:pPr>
              <a:defRPr/>
            </a:pP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0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3851275" y="1371600"/>
            <a:ext cx="0" cy="688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070475" y="1371600"/>
            <a:ext cx="0" cy="688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851275" y="135572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min</a:t>
            </a:r>
            <a:endParaRPr lang="en-US" sz="2400" b="0" i="1">
              <a:cs typeface="+mn-cs"/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5072063" y="1355725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max</a:t>
            </a:r>
          </a:p>
        </p:txBody>
      </p:sp>
      <p:grpSp>
        <p:nvGrpSpPr>
          <p:cNvPr id="33804" name="Group 38"/>
          <p:cNvGrpSpPr>
            <a:grpSpLocks/>
          </p:cNvGrpSpPr>
          <p:nvPr/>
        </p:nvGrpSpPr>
        <p:grpSpPr bwMode="auto">
          <a:xfrm>
            <a:off x="757238" y="2233613"/>
            <a:ext cx="1663700" cy="839787"/>
            <a:chOff x="534" y="1384"/>
            <a:chExt cx="1048" cy="529"/>
          </a:xfrm>
        </p:grpSpPr>
        <p:sp>
          <p:nvSpPr>
            <p:cNvPr id="18471" name="Text Box 39"/>
            <p:cNvSpPr txBox="1">
              <a:spLocks noChangeArrowheads="1"/>
            </p:cNvSpPr>
            <p:nvPr/>
          </p:nvSpPr>
          <p:spPr bwMode="auto">
            <a:xfrm>
              <a:off x="534" y="1384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0">
                  <a:cs typeface="+mn-cs"/>
                </a:rPr>
                <a:t>partial data</a:t>
              </a:r>
            </a:p>
          </p:txBody>
        </p:sp>
        <p:graphicFrame>
          <p:nvGraphicFramePr>
            <p:cNvPr id="33822" name="Object 40"/>
            <p:cNvGraphicFramePr>
              <a:graphicFrameLocks noChangeAspect="1"/>
            </p:cNvGraphicFramePr>
            <p:nvPr/>
          </p:nvGraphicFramePr>
          <p:xfrm>
            <a:off x="626" y="1701"/>
            <a:ext cx="95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2" name="Equation" r:id="rId3" imgW="800100" imgH="177800" progId="Equation.DSMT36">
                    <p:embed/>
                  </p:oleObj>
                </mc:Choice>
                <mc:Fallback>
                  <p:oleObj name="Equation" r:id="rId3" imgW="800100" imgH="177800" progId="Equation.DSMT36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" y="1701"/>
                          <a:ext cx="95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05" name="Group 34"/>
          <p:cNvGrpSpPr>
            <a:grpSpLocks/>
          </p:cNvGrpSpPr>
          <p:nvPr/>
        </p:nvGrpSpPr>
        <p:grpSpPr bwMode="auto">
          <a:xfrm>
            <a:off x="1025525" y="4773613"/>
            <a:ext cx="1663700" cy="839787"/>
            <a:chOff x="534" y="1384"/>
            <a:chExt cx="1048" cy="529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534" y="1384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 b="0">
                  <a:cs typeface="+mn-cs"/>
                </a:rPr>
                <a:t>partial data</a:t>
              </a:r>
            </a:p>
          </p:txBody>
        </p:sp>
        <p:graphicFrame>
          <p:nvGraphicFramePr>
            <p:cNvPr id="33820" name="Object 21"/>
            <p:cNvGraphicFramePr>
              <a:graphicFrameLocks noChangeAspect="1"/>
            </p:cNvGraphicFramePr>
            <p:nvPr/>
          </p:nvGraphicFramePr>
          <p:xfrm>
            <a:off x="626" y="1701"/>
            <a:ext cx="95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3" name="Equation" r:id="rId5" imgW="800100" imgH="177800" progId="Equation.DSMT36">
                    <p:embed/>
                  </p:oleObj>
                </mc:Choice>
                <mc:Fallback>
                  <p:oleObj name="Equation" r:id="rId5" imgW="800100" imgH="177800" progId="Equation.DSMT36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" y="1701"/>
                          <a:ext cx="95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3384550" y="5011738"/>
            <a:ext cx="2514600" cy="1447800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3859213" y="5276850"/>
            <a:ext cx="1652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HARMONIC</a:t>
            </a:r>
          </a:p>
          <a:p>
            <a:pPr>
              <a:defRPr/>
            </a:pPr>
            <a:r>
              <a:rPr lang="en-US">
                <a:cs typeface="+mn-cs"/>
              </a:rPr>
              <a:t>SIEVE</a:t>
            </a: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1171575" y="5230813"/>
            <a:ext cx="221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173163" y="5819775"/>
            <a:ext cx="1892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cs typeface="+mn-cs"/>
              </a:rPr>
              <a:t>fund freq data</a:t>
            </a:r>
          </a:p>
          <a:p>
            <a:pPr>
              <a:defRPr/>
            </a:pP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0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1173163" y="6230938"/>
            <a:ext cx="221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>
            <a:off x="5899150" y="56975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6126163" y="5192713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harmonic data</a:t>
            </a:r>
          </a:p>
        </p:txBody>
      </p:sp>
      <p:graphicFrame>
        <p:nvGraphicFramePr>
          <p:cNvPr id="33813" name="Object 44"/>
          <p:cNvGraphicFramePr>
            <a:graphicFrameLocks noChangeAspect="1"/>
          </p:cNvGraphicFramePr>
          <p:nvPr/>
        </p:nvGraphicFramePr>
        <p:xfrm>
          <a:off x="6175375" y="5794375"/>
          <a:ext cx="16954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7" imgW="825500" imgH="177800" progId="Equation.DSMT36">
                  <p:embed/>
                </p:oleObj>
              </mc:Choice>
              <mc:Fallback>
                <p:oleObj name="Equation" r:id="rId7" imgW="825500" imgH="177800" progId="Equation.DSMT36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5794375"/>
                        <a:ext cx="16954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3624263" y="455453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3624263" y="4249738"/>
            <a:ext cx="1514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i="1">
                <a:cs typeface="+mn-cs"/>
              </a:rPr>
              <a:t>n</a:t>
            </a:r>
            <a:r>
              <a:rPr lang="en-US" sz="2400" b="0" i="1" baseline="-25000">
                <a:cs typeface="+mn-cs"/>
              </a:rPr>
              <a:t>har</a:t>
            </a:r>
            <a:r>
              <a:rPr lang="en-US" b="0">
                <a:cs typeface="+mn-cs"/>
              </a:rPr>
              <a:t>  (no. of</a:t>
            </a:r>
          </a:p>
          <a:p>
            <a:pPr algn="l">
              <a:defRPr/>
            </a:pPr>
            <a:r>
              <a:rPr lang="en-US" b="0">
                <a:cs typeface="+mn-cs"/>
              </a:rPr>
              <a:t>   harmonics)</a:t>
            </a:r>
            <a:endParaRPr lang="en-US" i="1">
              <a:cs typeface="+mn-cs"/>
            </a:endParaRPr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>
            <a:off x="5518150" y="45450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5467350" y="4279900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frequency</a:t>
            </a:r>
          </a:p>
          <a:p>
            <a:pPr algn="l">
              <a:defRPr/>
            </a:pPr>
            <a:r>
              <a:rPr lang="en-US">
                <a:cs typeface="+mn-cs"/>
              </a:rPr>
              <a:t>tolerance</a:t>
            </a:r>
            <a:endParaRPr lang="en-US" sz="2400" b="0">
              <a:cs typeface="+mn-cs"/>
            </a:endParaRP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2795588" y="3670300"/>
            <a:ext cx="3941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Harmonic Separation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438400" y="76200"/>
            <a:ext cx="327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cs typeface="+mn-cs"/>
              </a:rPr>
              <a:t>Saxophone Solo</a:t>
            </a:r>
          </a:p>
        </p:txBody>
      </p:sp>
      <p:pic>
        <p:nvPicPr>
          <p:cNvPr id="34818" name="Picture 4" descr="leonard.trim.mq2D.tiff                                         001D17F3New_iMac_HD                    ABA76538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9624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leonard.trim.mq.pt.tiff                                        001D17F3New_iMac_HD                    ABA76538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909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96000" y="838200"/>
            <a:ext cx="156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Pitch Plot: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219200" y="838200"/>
            <a:ext cx="284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2D Peak Track Plot: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185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Original Sound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895600" y="4114800"/>
            <a:ext cx="2128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Synthesized from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MQ </a:t>
            </a:r>
            <a:r>
              <a:rPr lang="en-US" dirty="0">
                <a:cs typeface="+mn-cs"/>
              </a:rPr>
              <a:t>Data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794664" y="4038600"/>
            <a:ext cx="20822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Synthesized from</a:t>
            </a:r>
          </a:p>
          <a:p>
            <a:pPr>
              <a:defRPr/>
            </a:pPr>
            <a:r>
              <a:rPr lang="en-US" dirty="0">
                <a:cs typeface="+mn-cs"/>
              </a:rPr>
              <a:t>Harmonic</a:t>
            </a:r>
            <a:r>
              <a:rPr lang="en-US" dirty="0" smtClean="0">
                <a:cs typeface="+mn-cs"/>
              </a:rPr>
              <a:t>-sieved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Data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33400" y="5105400"/>
            <a:ext cx="1579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MQ </a:t>
            </a:r>
            <a:r>
              <a:rPr lang="en-US" dirty="0">
                <a:cs typeface="+mn-cs"/>
              </a:rPr>
              <a:t>Data </a:t>
            </a:r>
          </a:p>
          <a:p>
            <a:pPr>
              <a:defRPr/>
            </a:pPr>
            <a:r>
              <a:rPr lang="en-US" dirty="0">
                <a:cs typeface="+mn-cs"/>
              </a:rPr>
              <a:t>Stretched x2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819400" y="5105400"/>
            <a:ext cx="1868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Harmonic Data</a:t>
            </a:r>
          </a:p>
          <a:p>
            <a:pPr>
              <a:defRPr/>
            </a:pPr>
            <a:r>
              <a:rPr lang="en-US">
                <a:cs typeface="+mn-cs"/>
              </a:rPr>
              <a:t>Stretched x2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715000" y="5181600"/>
            <a:ext cx="1868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Harmonic Data</a:t>
            </a:r>
          </a:p>
          <a:p>
            <a:pPr>
              <a:defRPr/>
            </a:pPr>
            <a:r>
              <a:rPr lang="en-US">
                <a:cs typeface="+mn-cs"/>
              </a:rPr>
              <a:t>Stretched x2</a:t>
            </a:r>
          </a:p>
          <a:p>
            <a:pPr>
              <a:defRPr/>
            </a:pPr>
            <a:r>
              <a:rPr lang="en-US">
                <a:cs typeface="+mn-cs"/>
              </a:rPr>
              <a:t>Smoothed Freq</a:t>
            </a:r>
          </a:p>
        </p:txBody>
      </p:sp>
      <p:pic>
        <p:nvPicPr>
          <p:cNvPr id="2" name="sax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11400" y="4390222"/>
            <a:ext cx="457200" cy="457200"/>
          </a:xfrm>
          <a:prstGeom prst="rect">
            <a:avLst/>
          </a:prstGeom>
        </p:spPr>
      </p:pic>
      <p:pic>
        <p:nvPicPr>
          <p:cNvPr id="3" name="sax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24400" y="4572000"/>
            <a:ext cx="457200" cy="457200"/>
          </a:xfrm>
          <a:prstGeom prst="rect">
            <a:avLst/>
          </a:prstGeom>
        </p:spPr>
      </p:pic>
      <p:pic>
        <p:nvPicPr>
          <p:cNvPr id="4" name="sax3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24800" y="4572000"/>
            <a:ext cx="457200" cy="457200"/>
          </a:xfrm>
          <a:prstGeom prst="rect">
            <a:avLst/>
          </a:prstGeom>
        </p:spPr>
      </p:pic>
      <p:pic>
        <p:nvPicPr>
          <p:cNvPr id="5" name="sax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57400" y="5562600"/>
            <a:ext cx="457200" cy="457200"/>
          </a:xfrm>
          <a:prstGeom prst="rect">
            <a:avLst/>
          </a:prstGeom>
        </p:spPr>
      </p:pic>
      <p:pic>
        <p:nvPicPr>
          <p:cNvPr id="6" name="sax5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48200" y="5562600"/>
            <a:ext cx="457200" cy="457200"/>
          </a:xfrm>
          <a:prstGeom prst="rect">
            <a:avLst/>
          </a:prstGeom>
        </p:spPr>
      </p:pic>
      <p:pic>
        <p:nvPicPr>
          <p:cNvPr id="7" name="sax6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83488" y="59436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Applications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Synthesis instrument development</a:t>
            </a:r>
          </a:p>
          <a:p>
            <a:pPr lvl="1">
              <a:defRPr/>
            </a:pPr>
            <a:r>
              <a:rPr lang="en-US" smtClean="0"/>
              <a:t>nonlinear and frequency modulation </a:t>
            </a:r>
          </a:p>
          <a:p>
            <a:pPr lvl="1">
              <a:defRPr/>
            </a:pPr>
            <a:r>
              <a:rPr lang="en-US" smtClean="0"/>
              <a:t>wavetable trumpet and piano</a:t>
            </a:r>
          </a:p>
          <a:p>
            <a:pPr>
              <a:defRPr/>
            </a:pPr>
            <a:r>
              <a:rPr lang="en-US" smtClean="0">
                <a:cs typeface="+mn-cs"/>
              </a:rPr>
              <a:t>Timbre investigations</a:t>
            </a:r>
          </a:p>
          <a:p>
            <a:pPr lvl="1">
              <a:defRPr/>
            </a:pPr>
            <a:r>
              <a:rPr lang="en-US" smtClean="0"/>
              <a:t>simplified sounds for discrimination studies</a:t>
            </a:r>
          </a:p>
          <a:p>
            <a:pPr lvl="1">
              <a:defRPr/>
            </a:pPr>
            <a:r>
              <a:rPr lang="en-US" smtClean="0"/>
              <a:t>normalized sounds for MDS studies</a:t>
            </a:r>
          </a:p>
          <a:p>
            <a:pPr lvl="1">
              <a:defRPr/>
            </a:pPr>
            <a:r>
              <a:rPr lang="en-US" smtClean="0"/>
              <a:t>perturbed sounds for discrimination studies</a:t>
            </a:r>
          </a:p>
          <a:p>
            <a:pPr lvl="1">
              <a:defRPr/>
            </a:pPr>
            <a:r>
              <a:rPr lang="en-US" smtClean="0"/>
              <a:t>synthesis quality evaluation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Music composition using Music 4C</a:t>
            </a:r>
          </a:p>
          <a:p>
            <a:pPr lvl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Future Developments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More features for partial data format</a:t>
            </a:r>
          </a:p>
          <a:p>
            <a:pPr>
              <a:defRPr/>
            </a:pPr>
            <a:r>
              <a:rPr lang="en-US" smtClean="0">
                <a:cs typeface="+mn-cs"/>
              </a:rPr>
              <a:t>Integrate programs into single program</a:t>
            </a:r>
          </a:p>
          <a:p>
            <a:pPr>
              <a:defRPr/>
            </a:pPr>
            <a:r>
              <a:rPr lang="en-US" smtClean="0">
                <a:cs typeface="+mn-cs"/>
              </a:rPr>
              <a:t>More advanced analysis front end</a:t>
            </a:r>
          </a:p>
          <a:p>
            <a:pPr>
              <a:defRPr/>
            </a:pPr>
            <a:r>
              <a:rPr lang="en-US" smtClean="0">
                <a:cs typeface="+mn-cs"/>
              </a:rPr>
              <a:t>Multi-Channel</a:t>
            </a:r>
          </a:p>
          <a:p>
            <a:pPr>
              <a:defRPr/>
            </a:pPr>
            <a:r>
              <a:rPr lang="en-US" smtClean="0">
                <a:cs typeface="+mn-cs"/>
              </a:rPr>
              <a:t>Create GUI interface</a:t>
            </a:r>
          </a:p>
          <a:p>
            <a:pPr>
              <a:defRPr/>
            </a:pPr>
            <a:r>
              <a:rPr lang="en-US" smtClean="0">
                <a:cs typeface="+mn-cs"/>
              </a:rPr>
              <a:t>Real time</a:t>
            </a:r>
          </a:p>
          <a:p>
            <a:pPr>
              <a:defRPr/>
            </a:pPr>
            <a:r>
              <a:rPr lang="en-US" smtClean="0">
                <a:cs typeface="+mn-cs"/>
              </a:rPr>
              <a:t>Port to more platforms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Talk 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SNDAN features</a:t>
            </a:r>
          </a:p>
          <a:p>
            <a:pPr lvl="1">
              <a:defRPr/>
            </a:pPr>
            <a:r>
              <a:rPr lang="en-US" smtClean="0"/>
              <a:t>time-domain utilities</a:t>
            </a:r>
          </a:p>
          <a:p>
            <a:pPr lvl="1">
              <a:defRPr/>
            </a:pPr>
            <a:r>
              <a:rPr lang="en-US" smtClean="0"/>
              <a:t>phase vocoder harmonic spectrum analysis</a:t>
            </a:r>
          </a:p>
          <a:p>
            <a:pPr lvl="1">
              <a:defRPr/>
            </a:pPr>
            <a:r>
              <a:rPr lang="en-US" smtClean="0"/>
              <a:t>spectral graphics, modification, resynthesis</a:t>
            </a:r>
          </a:p>
          <a:p>
            <a:pPr lvl="1">
              <a:defRPr/>
            </a:pPr>
            <a:r>
              <a:rPr lang="en-US" smtClean="0"/>
              <a:t>frequency tracking analysis, graphics, synthesis</a:t>
            </a:r>
          </a:p>
          <a:p>
            <a:pPr lvl="1">
              <a:defRPr/>
            </a:pPr>
            <a:r>
              <a:rPr lang="en-US" smtClean="0"/>
              <a:t>pitch detection, conversion to harmonic format</a:t>
            </a:r>
          </a:p>
          <a:p>
            <a:pPr>
              <a:defRPr/>
            </a:pPr>
            <a:r>
              <a:rPr lang="en-US" smtClean="0">
                <a:cs typeface="+mn-cs"/>
              </a:rPr>
              <a:t>SNDAN applications</a:t>
            </a:r>
          </a:p>
          <a:p>
            <a:pPr>
              <a:defRPr/>
            </a:pPr>
            <a:r>
              <a:rPr lang="en-US" smtClean="0">
                <a:cs typeface="+mn-cs"/>
              </a:rPr>
              <a:t>Future developments</a:t>
            </a:r>
          </a:p>
          <a:p>
            <a:pPr>
              <a:defRPr/>
            </a:pPr>
            <a:r>
              <a:rPr lang="en-US" smtClean="0">
                <a:cs typeface="+mn-cs"/>
              </a:rPr>
              <a:t>Conclusions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SNDAN Conclusions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n-cs"/>
              </a:rPr>
              <a:t>Provides analysis, graphics, modification, and synthesis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Specialized for musical sounds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Two spectrum data formats: </a:t>
            </a:r>
            <a:r>
              <a:rPr lang="en-US" sz="2800" b="1" dirty="0" smtClean="0">
                <a:cs typeface="+mn-cs"/>
              </a:rPr>
              <a:t>harmonic</a:t>
            </a:r>
            <a:r>
              <a:rPr lang="en-US" sz="2800" dirty="0" smtClean="0">
                <a:cs typeface="+mn-cs"/>
              </a:rPr>
              <a:t> and </a:t>
            </a:r>
            <a:r>
              <a:rPr lang="en-US" sz="2800" b="1" dirty="0" smtClean="0">
                <a:cs typeface="+mn-cs"/>
              </a:rPr>
              <a:t>MQ partial</a:t>
            </a:r>
            <a:endParaRPr lang="en-US" sz="2800" b="1" dirty="0" smtClean="0">
              <a:cs typeface="+mn-cs"/>
            </a:endParaRPr>
          </a:p>
          <a:p>
            <a:pPr>
              <a:defRPr/>
            </a:pPr>
            <a:r>
              <a:rPr lang="en-US" sz="2800" dirty="0" smtClean="0">
                <a:cs typeface="+mn-cs"/>
              </a:rPr>
              <a:t>Contains pitch detector 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Unix source code </a:t>
            </a:r>
            <a:r>
              <a:rPr lang="en-US" sz="2800" dirty="0" smtClean="0">
                <a:cs typeface="+mn-cs"/>
              </a:rPr>
              <a:t>(in C) modular </a:t>
            </a:r>
            <a:r>
              <a:rPr lang="en-US" sz="2800" dirty="0" smtClean="0">
                <a:cs typeface="+mn-cs"/>
              </a:rPr>
              <a:t>and easily extensible</a:t>
            </a:r>
            <a:r>
              <a:rPr lang="en-US" sz="2800" b="1" dirty="0" smtClean="0">
                <a:cs typeface="+mn-cs"/>
              </a:rPr>
              <a:t> </a:t>
            </a:r>
            <a:endParaRPr lang="en-US" sz="2800" dirty="0" smtClean="0">
              <a:cs typeface="+mn-cs"/>
            </a:endParaRPr>
          </a:p>
          <a:p>
            <a:pPr>
              <a:defRPr/>
            </a:pPr>
            <a:r>
              <a:rPr lang="en-US" sz="2800" dirty="0" smtClean="0">
                <a:cs typeface="+mn-cs"/>
              </a:rPr>
              <a:t>Source </a:t>
            </a:r>
            <a:r>
              <a:rPr lang="en-US" sz="2800" dirty="0" smtClean="0">
                <a:cs typeface="+mn-cs"/>
              </a:rPr>
              <a:t>&amp; binary code </a:t>
            </a:r>
            <a:r>
              <a:rPr lang="en-US" sz="2800" dirty="0" smtClean="0">
                <a:cs typeface="+mn-cs"/>
              </a:rPr>
              <a:t>available at:</a:t>
            </a:r>
          </a:p>
          <a:p>
            <a:pPr lvl="1">
              <a:defRPr/>
            </a:pPr>
            <a:r>
              <a:rPr lang="en-US" sz="2400" dirty="0" smtClean="0"/>
              <a:t>http:/</a:t>
            </a:r>
            <a:r>
              <a:rPr lang="en-US" sz="2400" dirty="0" smtClean="0"/>
              <a:t>/</a:t>
            </a:r>
            <a:r>
              <a:rPr lang="en-US" sz="2400" dirty="0" err="1" smtClean="0"/>
              <a:t>ems.music.uiuc.edu</a:t>
            </a:r>
            <a:r>
              <a:rPr lang="en-US" sz="2400" dirty="0" smtClean="0"/>
              <a:t>/</a:t>
            </a:r>
            <a:r>
              <a:rPr lang="en-US" sz="2400" dirty="0" err="1" smtClean="0"/>
              <a:t>beaucham</a:t>
            </a:r>
            <a:r>
              <a:rPr lang="en-US" sz="2400" dirty="0" smtClean="0"/>
              <a:t>/</a:t>
            </a:r>
            <a:r>
              <a:rPr lang="en-US" sz="2400" dirty="0" smtClean="0"/>
              <a:t>software/</a:t>
            </a:r>
            <a:r>
              <a:rPr lang="en-US" sz="2400" dirty="0" err="1" smtClean="0"/>
              <a:t>sndan</a:t>
            </a:r>
            <a:r>
              <a:rPr lang="en-US" sz="2400" dirty="0" smtClean="0"/>
              <a:t>/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DOS binary version available </a:t>
            </a:r>
            <a:r>
              <a:rPr lang="en-US" sz="2800" dirty="0" smtClean="0">
                <a:cs typeface="+mn-cs"/>
              </a:rPr>
              <a:t>at</a:t>
            </a:r>
            <a:r>
              <a:rPr lang="en-US" sz="2800" dirty="0">
                <a:cs typeface="+mn-cs"/>
              </a:rPr>
              <a:t>: </a:t>
            </a:r>
            <a:endParaRPr lang="en-US" sz="2800" dirty="0" smtClean="0">
              <a:cs typeface="+mn-cs"/>
            </a:endParaRPr>
          </a:p>
          <a:p>
            <a:pPr lvl="1">
              <a:defRPr/>
            </a:pPr>
            <a:r>
              <a:rPr lang="en-US" sz="2400" dirty="0" smtClean="0">
                <a:cs typeface="+mn-cs"/>
              </a:rPr>
              <a:t>http</a:t>
            </a:r>
            <a:r>
              <a:rPr lang="en-US" sz="2400" dirty="0">
                <a:cs typeface="+mn-cs"/>
              </a:rPr>
              <a:t>://</a:t>
            </a:r>
            <a:r>
              <a:rPr lang="en-US" sz="2400" dirty="0" err="1">
                <a:cs typeface="+mn-cs"/>
              </a:rPr>
              <a:t>ftp.cs.bath.ac.uk</a:t>
            </a:r>
            <a:r>
              <a:rPr lang="en-US" sz="2400" dirty="0">
                <a:cs typeface="+mn-cs"/>
              </a:rPr>
              <a:t>/pub/dream/SNDAN32/</a:t>
            </a:r>
            <a:endParaRPr lang="en-US" sz="1600" dirty="0" smtClean="0"/>
          </a:p>
          <a:p>
            <a:pPr>
              <a:defRPr/>
            </a:pPr>
            <a:r>
              <a:rPr lang="en-US" sz="2800" dirty="0" smtClean="0">
                <a:cs typeface="+mn-cs"/>
              </a:rPr>
              <a:t>GUI </a:t>
            </a:r>
            <a:r>
              <a:rPr lang="en-US" sz="2800" dirty="0" smtClean="0">
                <a:cs typeface="+mn-cs"/>
              </a:rPr>
              <a:t>spinoff analyzer available at:</a:t>
            </a:r>
          </a:p>
          <a:p>
            <a:pPr lvl="1">
              <a:defRPr/>
            </a:pPr>
            <a:r>
              <a:rPr lang="en-US" sz="2400" dirty="0" smtClean="0"/>
              <a:t>http://</a:t>
            </a:r>
            <a:r>
              <a:rPr lang="en-US" sz="2400" dirty="0" err="1" smtClean="0"/>
              <a:t>www.klingbeil.com</a:t>
            </a:r>
            <a:r>
              <a:rPr lang="en-US" sz="2400" dirty="0" smtClean="0"/>
              <a:t>/spear/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295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SNDAN OVERVIEW:  </a:t>
            </a:r>
          </a:p>
          <a:p>
            <a:pPr>
              <a:defRPr/>
            </a:pPr>
            <a:endParaRPr lang="en-US" sz="2400">
              <a:cs typeface="+mn-cs"/>
            </a:endParaRPr>
          </a:p>
          <a:p>
            <a:pPr>
              <a:defRPr/>
            </a:pPr>
            <a:endParaRPr lang="en-US" sz="2400" b="0">
              <a:cs typeface="+mn-cs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667000" y="1905000"/>
            <a:ext cx="4038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0">
                <a:cs typeface="+mn-cs"/>
              </a:rPr>
              <a:t>ANALYSIS FRONT END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648200" y="1447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267200" y="990600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signal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914400" y="4953000"/>
            <a:ext cx="2209800" cy="9906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0">
                <a:cs typeface="+mn-cs"/>
              </a:rPr>
              <a:t>GRAPHICS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505200" y="4953000"/>
            <a:ext cx="2362200" cy="9906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0">
                <a:cs typeface="+mn-cs"/>
              </a:rPr>
              <a:t>MODIFICATION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6248400" y="4953000"/>
            <a:ext cx="23622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0">
                <a:cs typeface="+mn-cs"/>
              </a:rPr>
              <a:t>RESYNTHESIS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4648200" y="3200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733800" y="3657600"/>
            <a:ext cx="174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analysis data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1981200" y="4191000"/>
            <a:ext cx="2057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4648200" y="41148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5105400" y="4114800"/>
            <a:ext cx="2362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98675" y="228600"/>
            <a:ext cx="4991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SNDAN OVERVIEW:  </a:t>
            </a:r>
          </a:p>
          <a:p>
            <a:pPr>
              <a:defRPr/>
            </a:pPr>
            <a:endParaRPr lang="en-US" sz="2400">
              <a:cs typeface="+mn-cs"/>
            </a:endParaRPr>
          </a:p>
          <a:p>
            <a:pPr>
              <a:defRPr/>
            </a:pPr>
            <a:r>
              <a:rPr lang="en-US" sz="2400">
                <a:cs typeface="+mn-cs"/>
              </a:rPr>
              <a:t>SIGNAL VIEWING AND EDITING</a:t>
            </a:r>
            <a:endParaRPr lang="en-US" sz="2400" b="0">
              <a:cs typeface="+mn-cs"/>
            </a:endParaRPr>
          </a:p>
        </p:txBody>
      </p:sp>
      <p:pic>
        <p:nvPicPr>
          <p:cNvPr id="18434" name="Picture 4" descr="SNDAN.block.diagram1.jpg                                       001B952ANew_iMac_HD                    ABA7653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8199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35275" y="228600"/>
            <a:ext cx="35163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SNDAN OVERVIEW:</a:t>
            </a:r>
          </a:p>
          <a:p>
            <a:pPr>
              <a:defRPr/>
            </a:pPr>
            <a:r>
              <a:rPr lang="en-US" sz="2400">
                <a:cs typeface="+mn-cs"/>
              </a:rPr>
              <a:t>  </a:t>
            </a:r>
          </a:p>
          <a:p>
            <a:pPr>
              <a:defRPr/>
            </a:pPr>
            <a:endParaRPr lang="en-US" sz="2400">
              <a:cs typeface="+mn-cs"/>
            </a:endParaRPr>
          </a:p>
          <a:p>
            <a:pPr>
              <a:defRPr/>
            </a:pPr>
            <a:r>
              <a:rPr lang="en-US" sz="2400">
                <a:cs typeface="+mn-cs"/>
              </a:rPr>
              <a:t>SPECTRUM ANALYSIS</a:t>
            </a:r>
          </a:p>
        </p:txBody>
      </p:sp>
      <p:pic>
        <p:nvPicPr>
          <p:cNvPr id="20482" name="Picture 4" descr="SNDAN.block.diagram2.jpg                                       001B952ANew_iMac_HD                    ABA7653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67516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SNDAN OVERVIEW:  </a:t>
            </a:r>
          </a:p>
          <a:p>
            <a:pPr>
              <a:defRPr/>
            </a:pPr>
            <a:endParaRPr lang="en-US" sz="2400">
              <a:cs typeface="+mn-cs"/>
            </a:endParaRPr>
          </a:p>
          <a:p>
            <a:pPr>
              <a:defRPr/>
            </a:pPr>
            <a:r>
              <a:rPr lang="en-US" sz="2400">
                <a:cs typeface="+mn-cs"/>
              </a:rPr>
              <a:t>SPECTRUM VIEWING, MODIFICATION, AND</a:t>
            </a:r>
          </a:p>
          <a:p>
            <a:pPr>
              <a:defRPr/>
            </a:pPr>
            <a:r>
              <a:rPr lang="en-US" sz="2400">
                <a:cs typeface="+mn-cs"/>
              </a:rPr>
              <a:t>RESYNTHESIS</a:t>
            </a:r>
          </a:p>
        </p:txBody>
      </p:sp>
      <p:pic>
        <p:nvPicPr>
          <p:cNvPr id="22530" name="Picture 8" descr="SNDAN.block.diagram2.jpg                                       001B952ANew_iMac_HD                    ABA7653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5532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43125" y="228600"/>
            <a:ext cx="485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>
                <a:cs typeface="+mn-cs"/>
              </a:rPr>
              <a:t>Phase Vocoder Analysis</a:t>
            </a:r>
            <a:endParaRPr lang="en-US" sz="2400">
              <a:cs typeface="+mn-cs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191000" y="2514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225925" y="1981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i="1">
                <a:cs typeface="+mn-cs"/>
              </a:rPr>
              <a:t>s</a:t>
            </a:r>
            <a:r>
              <a:rPr lang="ja-JP" altLang="en-US" sz="2400" b="0" i="1">
                <a:latin typeface="Arial"/>
                <a:cs typeface="+mn-cs"/>
              </a:rPr>
              <a:t>’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953000" y="1828800"/>
            <a:ext cx="1905000" cy="1371600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959350" y="1905000"/>
            <a:ext cx="1854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cs typeface="+mn-cs"/>
              </a:rPr>
              <a:t>HAMMING</a:t>
            </a:r>
          </a:p>
          <a:p>
            <a:pPr>
              <a:defRPr/>
            </a:pPr>
            <a:r>
              <a:rPr lang="en-US" sz="2400" b="0">
                <a:cs typeface="+mn-cs"/>
              </a:rPr>
              <a:t>WINDOW</a:t>
            </a:r>
          </a:p>
          <a:p>
            <a:pPr>
              <a:defRPr/>
            </a:pPr>
            <a:r>
              <a:rPr lang="en-US">
                <a:cs typeface="+mn-cs"/>
              </a:rPr>
              <a:t>(double period)</a:t>
            </a:r>
            <a:endParaRPr lang="en-US" sz="2400" b="0">
              <a:cs typeface="+mn-cs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858000" y="2514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76962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6553200" y="3429000"/>
            <a:ext cx="2362200" cy="1600200"/>
          </a:xfrm>
          <a:prstGeom prst="rect">
            <a:avLst/>
          </a:prstGeom>
          <a:solidFill>
            <a:srgbClr val="66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858000" y="3611563"/>
            <a:ext cx="18240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DISCRETE</a:t>
            </a:r>
          </a:p>
          <a:p>
            <a:pPr>
              <a:defRPr/>
            </a:pPr>
            <a:r>
              <a:rPr lang="en-US">
                <a:cs typeface="+mn-cs"/>
              </a:rPr>
              <a:t>FOURIER</a:t>
            </a:r>
          </a:p>
          <a:p>
            <a:pPr>
              <a:defRPr/>
            </a:pPr>
            <a:r>
              <a:rPr lang="en-US">
                <a:cs typeface="+mn-cs"/>
              </a:rPr>
              <a:t>TRANSFORM</a:t>
            </a:r>
          </a:p>
          <a:p>
            <a:pPr>
              <a:defRPr/>
            </a:pPr>
            <a:r>
              <a:rPr lang="en-US">
                <a:cs typeface="+mn-cs"/>
              </a:rPr>
              <a:t>(FFT)</a:t>
            </a:r>
            <a:endParaRPr lang="en-US" sz="2400" b="0">
              <a:cs typeface="+mn-cs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994525" y="2041525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i="1">
                <a:cs typeface="+mn-cs"/>
              </a:rPr>
              <a:t>w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  <a:r>
              <a:rPr lang="en-US" sz="2400" b="0" i="1">
                <a:cs typeface="+mn-cs"/>
              </a:rPr>
              <a:t>s</a:t>
            </a:r>
            <a:r>
              <a:rPr lang="ja-JP" altLang="en-US" sz="2400" b="0" i="1">
                <a:latin typeface="Arial"/>
                <a:cs typeface="+mn-cs"/>
              </a:rPr>
              <a:t>’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>
            <a:off x="5791200" y="4267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3733800" y="3429000"/>
            <a:ext cx="2057400" cy="16002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733800" y="3459163"/>
            <a:ext cx="20558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OVERLAP BY </a:t>
            </a:r>
          </a:p>
          <a:p>
            <a:pPr>
              <a:defRPr/>
            </a:pPr>
            <a:r>
              <a:rPr lang="en-US">
                <a:cs typeface="+mn-cs"/>
              </a:rPr>
              <a:t>1/2 PERIOD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THROW AWAY</a:t>
            </a:r>
          </a:p>
          <a:p>
            <a:pPr>
              <a:defRPr/>
            </a:pPr>
            <a:r>
              <a:rPr lang="en-US">
                <a:cs typeface="+mn-cs"/>
              </a:rPr>
              <a:t>K/2, K ODD</a:t>
            </a:r>
            <a:endParaRPr lang="en-US" b="0">
              <a:cs typeface="+mn-cs"/>
            </a:endParaRP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>
            <a:off x="2971800" y="4267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762000" y="3429000"/>
            <a:ext cx="2209800" cy="1600200"/>
          </a:xfrm>
          <a:prstGeom prst="rect">
            <a:avLst/>
          </a:prstGeom>
          <a:solidFill>
            <a:srgbClr val="33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946150" y="3657600"/>
            <a:ext cx="1881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COMPUTE</a:t>
            </a:r>
          </a:p>
          <a:p>
            <a:pPr>
              <a:defRPr/>
            </a:pPr>
            <a:r>
              <a:rPr lang="en-US">
                <a:cs typeface="+mn-cs"/>
              </a:rPr>
              <a:t>AMPLITUDES</a:t>
            </a:r>
          </a:p>
          <a:p>
            <a:pPr>
              <a:defRPr/>
            </a:pPr>
            <a:r>
              <a:rPr lang="en-US">
                <a:cs typeface="+mn-cs"/>
              </a:rPr>
              <a:t>AND PHASES</a:t>
            </a: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1828800" y="50292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1828800" y="6019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590800" y="5334000"/>
            <a:ext cx="1981200" cy="1295400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2663825" y="5410200"/>
            <a:ext cx="1797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COMPUTE</a:t>
            </a:r>
          </a:p>
          <a:p>
            <a:pPr>
              <a:defRPr/>
            </a:pPr>
            <a:r>
              <a:rPr lang="en-US">
                <a:cs typeface="+mn-cs"/>
              </a:rPr>
              <a:t>FREQUENCY</a:t>
            </a:r>
          </a:p>
          <a:p>
            <a:pPr>
              <a:defRPr/>
            </a:pPr>
            <a:r>
              <a:rPr lang="en-US">
                <a:cs typeface="+mn-cs"/>
              </a:rPr>
              <a:t>DEVIATIONS</a:t>
            </a: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V="1">
            <a:off x="4572000" y="5943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4598" name="Object 36"/>
          <p:cNvGraphicFramePr>
            <a:graphicFrameLocks noChangeAspect="1"/>
          </p:cNvGraphicFramePr>
          <p:nvPr/>
        </p:nvGraphicFramePr>
        <p:xfrm>
          <a:off x="85725" y="5410200"/>
          <a:ext cx="17192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3" imgW="800100" imgH="177800" progId="Equation.DSMT36">
                  <p:embed/>
                </p:oleObj>
              </mc:Choice>
              <mc:Fallback>
                <p:oleObj name="Equation" r:id="rId3" imgW="800100" imgH="177800" progId="Equation.DSMT36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5410200"/>
                        <a:ext cx="17192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4784725" y="5486400"/>
            <a:ext cx="191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harmonic data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24000" y="1828800"/>
            <a:ext cx="2667000" cy="13716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76400" y="1981200"/>
            <a:ext cx="2346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BANDLIMITED</a:t>
            </a:r>
          </a:p>
          <a:p>
            <a:pPr>
              <a:defRPr/>
            </a:pPr>
            <a:r>
              <a:rPr lang="en-US">
                <a:cs typeface="+mn-cs"/>
              </a:rPr>
              <a:t>INTERPOLATION</a:t>
            </a:r>
          </a:p>
          <a:p>
            <a:pPr>
              <a:defRPr/>
            </a:pPr>
            <a:r>
              <a:rPr lang="en-US">
                <a:cs typeface="+mn-cs"/>
              </a:rPr>
              <a:t>RESAMPLER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762000" y="2438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69925" y="1965325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i="1">
                <a:cs typeface="+mn-cs"/>
              </a:rPr>
              <a:t>s</a:t>
            </a:r>
            <a:r>
              <a:rPr lang="en-US" sz="2400" b="0">
                <a:cs typeface="+mn-cs"/>
              </a:rPr>
              <a:t>(</a:t>
            </a:r>
            <a:r>
              <a:rPr lang="en-US" sz="2400" b="0" i="1">
                <a:cs typeface="+mn-cs"/>
              </a:rPr>
              <a:t>t</a:t>
            </a:r>
            <a:r>
              <a:rPr lang="en-US" sz="2400" b="0">
                <a:cs typeface="+mn-cs"/>
              </a:rPr>
              <a:t>)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133600" y="1295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429000" y="1295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758950" y="1066800"/>
            <a:ext cx="1663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s</a:t>
            </a:r>
            <a:r>
              <a:rPr lang="en-US" sz="2400" b="0">
                <a:cs typeface="+mn-cs"/>
              </a:rPr>
              <a:t>  </a:t>
            </a:r>
            <a:r>
              <a:rPr lang="en-US" b="0">
                <a:cs typeface="+mn-cs"/>
              </a:rPr>
              <a:t>(sample</a:t>
            </a:r>
          </a:p>
          <a:p>
            <a:pPr algn="l">
              <a:defRPr/>
            </a:pPr>
            <a:r>
              <a:rPr lang="en-US" b="0">
                <a:cs typeface="+mn-cs"/>
              </a:rPr>
              <a:t>      frequency)</a:t>
            </a:r>
            <a:endParaRPr lang="en-US" sz="2400" b="0" baseline="-25000">
              <a:cs typeface="+mn-cs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429000" y="1066800"/>
            <a:ext cx="1458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 i="1">
                <a:cs typeface="+mn-cs"/>
              </a:rPr>
              <a:t>f</a:t>
            </a:r>
            <a:r>
              <a:rPr lang="en-US" sz="2400" b="0" i="1" baseline="-25000">
                <a:cs typeface="+mn-cs"/>
              </a:rPr>
              <a:t>a</a:t>
            </a:r>
            <a:r>
              <a:rPr lang="en-US" sz="2400" b="0" i="1">
                <a:cs typeface="+mn-cs"/>
              </a:rPr>
              <a:t> </a:t>
            </a:r>
            <a:r>
              <a:rPr lang="en-US" b="0" i="1">
                <a:cs typeface="+mn-cs"/>
              </a:rPr>
              <a:t>(analysis</a:t>
            </a:r>
          </a:p>
          <a:p>
            <a:pPr algn="l">
              <a:defRPr/>
            </a:pPr>
            <a:r>
              <a:rPr lang="en-US" b="0" i="1">
                <a:cs typeface="+mn-cs"/>
              </a:rPr>
              <a:t>   frequency)</a:t>
            </a:r>
            <a:endParaRPr lang="en-US" sz="2400" b="0" i="1">
              <a:cs typeface="+mn-cs"/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365125" y="2422525"/>
            <a:ext cx="912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sound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signal</a:t>
            </a:r>
          </a:p>
        </p:txBody>
      </p:sp>
      <p:graphicFrame>
        <p:nvGraphicFramePr>
          <p:cNvPr id="24609" name="Object 40"/>
          <p:cNvGraphicFramePr>
            <a:graphicFrameLocks noChangeAspect="1"/>
          </p:cNvGraphicFramePr>
          <p:nvPr/>
        </p:nvGraphicFramePr>
        <p:xfrm>
          <a:off x="4572000" y="6046788"/>
          <a:ext cx="30019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5" imgW="1244600" imgH="177800" progId="Equation.DSMT36">
                  <p:embed/>
                </p:oleObj>
              </mc:Choice>
              <mc:Fallback>
                <p:oleObj name="Equation" r:id="rId5" imgW="1244600" imgH="177800" progId="Equation.DSMT36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46788"/>
                        <a:ext cx="3001963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52600" y="379413"/>
            <a:ext cx="525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>
                <a:cs typeface="+mn-cs"/>
              </a:rPr>
              <a:t>Harmonic Data Graphics </a:t>
            </a:r>
            <a:endParaRPr lang="en-US" sz="2400" b="0">
              <a:cs typeface="+mn-cs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004050" y="3429000"/>
            <a:ext cx="18176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cs typeface="+mn-cs"/>
              </a:rPr>
              <a:t>EPS graphics</a:t>
            </a:r>
          </a:p>
          <a:p>
            <a:pPr>
              <a:lnSpc>
                <a:spcPct val="25000"/>
              </a:lnSpc>
              <a:defRPr/>
            </a:pPr>
            <a:endParaRPr lang="en-US" sz="2400" b="0">
              <a:cs typeface="+mn-cs"/>
            </a:endParaRPr>
          </a:p>
          <a:p>
            <a:pPr>
              <a:defRPr/>
            </a:pPr>
            <a:r>
              <a:rPr lang="en-US" sz="2400" b="0">
                <a:cs typeface="+mn-cs"/>
              </a:rPr>
              <a:t>display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5113" y="3429000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harmonic data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36550" y="4030663"/>
          <a:ext cx="18780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3" imgW="914400" imgH="177800" progId="Equation.DSMT36">
                  <p:embed/>
                </p:oleObj>
              </mc:Choice>
              <mc:Fallback>
                <p:oleObj name="Equation" r:id="rId3" imgW="914400" imgH="1778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030663"/>
                        <a:ext cx="18780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265113" y="3879850"/>
            <a:ext cx="22256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01900" y="1593850"/>
            <a:ext cx="4502150" cy="4572000"/>
          </a:xfrm>
          <a:prstGeom prst="rect">
            <a:avLst/>
          </a:prstGeom>
          <a:solidFill>
            <a:srgbClr val="FFCC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7004050" y="3886200"/>
            <a:ext cx="704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501900" y="1649413"/>
            <a:ext cx="45021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0">
                <a:cs typeface="+mn-cs"/>
              </a:rPr>
              <a:t>1D: Amplitude vs. Frequency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(snapshot bar, line; comp. overlay)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1D &amp; 2D: Frequency vs. Time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      (individual, spectrogram)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3D: Amplitude vs. Frequency 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        and Time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Inharmonicity vs. Time 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Spectral Centroid vs. Time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Spectral Centroid vs. RMS Ampl.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Spectral Irreg. vs. Time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Inverse Spectral Density vs. Time</a:t>
            </a:r>
          </a:p>
          <a:p>
            <a:pPr algn="l">
              <a:defRPr/>
            </a:pPr>
            <a:r>
              <a:rPr lang="en-US" sz="2400" b="0">
                <a:cs typeface="+mn-cs"/>
              </a:rPr>
              <a:t>Musical Pitch vs.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-3303" y="427038"/>
            <a:ext cx="899490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Example 2D </a:t>
            </a:r>
            <a:r>
              <a:rPr lang="en-US" sz="3200" dirty="0" smtClean="0">
                <a:cs typeface="+mn-cs"/>
              </a:rPr>
              <a:t>spectrum graph: trumpet F</a:t>
            </a:r>
            <a:r>
              <a:rPr lang="en-US" sz="3200" baseline="-25000" dirty="0" smtClean="0">
                <a:cs typeface="+mn-cs"/>
              </a:rPr>
              <a:t>4</a:t>
            </a:r>
            <a:r>
              <a:rPr lang="en-US" sz="3200" dirty="0" smtClean="0">
                <a:cs typeface="+mn-cs"/>
              </a:rPr>
              <a:t> (350 Hz)</a:t>
            </a:r>
            <a:endParaRPr lang="en-US" sz="3200" dirty="0">
              <a:cs typeface="+mn-cs"/>
            </a:endParaRPr>
          </a:p>
        </p:txBody>
      </p:sp>
      <p:pic>
        <p:nvPicPr>
          <p:cNvPr id="26626" name="Picture 3" descr="ctpt03.ftc.tiff                                                0001942BNew_iMac_HD                    ABA7653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2063"/>
            <a:ext cx="7373938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9054</TotalTime>
  <Words>825</Words>
  <Application>Microsoft Macintosh PowerPoint</Application>
  <PresentationFormat>On-screen Show (4:3)</PresentationFormat>
  <Paragraphs>248</Paragraphs>
  <Slides>20</Slides>
  <Notes>4</Notes>
  <HiddenSlides>0</HiddenSlides>
  <MMClips>12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</vt:lpstr>
      <vt:lpstr>ＭＳ Ｐゴシック</vt:lpstr>
      <vt:lpstr>Arial</vt:lpstr>
      <vt:lpstr>Office Theme</vt:lpstr>
      <vt:lpstr>MathType Equation 3.6+</vt:lpstr>
      <vt:lpstr>SNDAN: Easily extensible Unix software package for spectral analysis, display, modification, and synthesis of musical sounds</vt:lpstr>
      <vt:lpstr>Talk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</vt:lpstr>
      <vt:lpstr>Future Developments</vt:lpstr>
      <vt:lpstr>SNDAN 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Easily extensible unix software for spectral analysis, display modification, and synthesis of musical sounds</dc:title>
  <dc:creator>James Beauchamp</dc:creator>
  <cp:lastModifiedBy>James Beauchamp</cp:lastModifiedBy>
  <cp:revision>20</cp:revision>
  <dcterms:created xsi:type="dcterms:W3CDTF">2002-11-20T16:07:13Z</dcterms:created>
  <dcterms:modified xsi:type="dcterms:W3CDTF">2016-02-12T03:18:47Z</dcterms:modified>
</cp:coreProperties>
</file>